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93" r:id="rId5"/>
    <p:sldId id="259" r:id="rId6"/>
    <p:sldId id="294" r:id="rId7"/>
    <p:sldId id="322" r:id="rId8"/>
    <p:sldId id="328" r:id="rId9"/>
    <p:sldId id="261" r:id="rId10"/>
    <p:sldId id="262" r:id="rId11"/>
    <p:sldId id="260" r:id="rId12"/>
    <p:sldId id="263" r:id="rId13"/>
    <p:sldId id="264" r:id="rId14"/>
    <p:sldId id="265" r:id="rId15"/>
    <p:sldId id="266" r:id="rId16"/>
    <p:sldId id="323" r:id="rId17"/>
    <p:sldId id="267" r:id="rId18"/>
    <p:sldId id="268" r:id="rId19"/>
    <p:sldId id="311" r:id="rId20"/>
    <p:sldId id="307" r:id="rId21"/>
    <p:sldId id="308" r:id="rId22"/>
    <p:sldId id="329" r:id="rId23"/>
    <p:sldId id="269" r:id="rId24"/>
    <p:sldId id="270" r:id="rId25"/>
    <p:sldId id="271" r:id="rId26"/>
    <p:sldId id="272" r:id="rId27"/>
    <p:sldId id="312" r:id="rId28"/>
    <p:sldId id="273" r:id="rId29"/>
    <p:sldId id="277" r:id="rId30"/>
    <p:sldId id="278" r:id="rId31"/>
    <p:sldId id="279" r:id="rId32"/>
    <p:sldId id="280" r:id="rId33"/>
    <p:sldId id="281" r:id="rId34"/>
    <p:sldId id="283" r:id="rId35"/>
    <p:sldId id="315" r:id="rId36"/>
    <p:sldId id="282" r:id="rId37"/>
    <p:sldId id="295" r:id="rId38"/>
    <p:sldId id="296" r:id="rId39"/>
    <p:sldId id="297" r:id="rId40"/>
    <p:sldId id="298" r:id="rId41"/>
    <p:sldId id="299" r:id="rId42"/>
    <p:sldId id="284" r:id="rId43"/>
    <p:sldId id="316" r:id="rId44"/>
    <p:sldId id="314" r:id="rId45"/>
    <p:sldId id="313" r:id="rId46"/>
    <p:sldId id="317" r:id="rId47"/>
    <p:sldId id="286" r:id="rId48"/>
    <p:sldId id="327" r:id="rId49"/>
    <p:sldId id="319" r:id="rId50"/>
    <p:sldId id="300" r:id="rId51"/>
    <p:sldId id="301" r:id="rId52"/>
    <p:sldId id="287" r:id="rId53"/>
    <p:sldId id="288" r:id="rId54"/>
    <p:sldId id="289" r:id="rId55"/>
    <p:sldId id="290" r:id="rId56"/>
    <p:sldId id="324" r:id="rId57"/>
    <p:sldId id="291" r:id="rId58"/>
    <p:sldId id="304" r:id="rId59"/>
    <p:sldId id="292" r:id="rId60"/>
    <p:sldId id="318" r:id="rId61"/>
    <p:sldId id="302" r:id="rId62"/>
    <p:sldId id="310" r:id="rId63"/>
    <p:sldId id="303" r:id="rId64"/>
    <p:sldId id="320" r:id="rId65"/>
    <p:sldId id="325" r:id="rId66"/>
    <p:sldId id="321" r:id="rId6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AF405-A693-4CE1-8128-46C04A369B26}" type="datetimeFigureOut">
              <a:rPr lang="tr-TR" smtClean="0"/>
              <a:t>22.09.2019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5C4D8-62FA-4726-8004-C3B9EB179C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5912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5C4D8-62FA-4726-8004-C3B9EB179CCC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853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5C4D8-62FA-4726-8004-C3B9EB179CCC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11742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5C4D8-62FA-4726-8004-C3B9EB179CCC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0150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E6DE-8284-4256-9872-6524B32BB71E}" type="datetime1">
              <a:rPr lang="tr-TR" smtClean="0"/>
              <a:t>22.09.2019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6458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A691-2B04-43E3-84FF-7A8F0BE7CCBA}" type="datetime1">
              <a:rPr lang="tr-TR" smtClean="0"/>
              <a:t>22.09.2019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5039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123F-CD74-4730-9491-95DCD3352A9F}" type="datetime1">
              <a:rPr lang="tr-TR" smtClean="0"/>
              <a:t>22.09.2019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0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079AE-B56A-4F2E-B2CD-93A8F1969F7C}" type="datetime1">
              <a:rPr lang="tr-TR" smtClean="0"/>
              <a:t>22.09.2019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641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B955-6F19-4E3D-A270-443D1ACAF602}" type="datetime1">
              <a:rPr lang="tr-TR" smtClean="0"/>
              <a:t>22.09.2019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595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2FF13-E5BF-42E5-B971-563FCA2F5280}" type="datetime1">
              <a:rPr lang="tr-TR" smtClean="0"/>
              <a:t>22.09.2019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9112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B7A67-3559-462A-8B8C-51A6C705E009}" type="datetime1">
              <a:rPr lang="tr-TR" smtClean="0"/>
              <a:t>22.09.2019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7469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E2BC-3A90-414E-9BEA-5231DE1D4C61}" type="datetime1">
              <a:rPr lang="tr-TR" smtClean="0"/>
              <a:t>22.09.2019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9000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227EC-D16A-43CC-A311-0277D452B6DB}" type="datetime1">
              <a:rPr lang="tr-TR" smtClean="0"/>
              <a:t>22.09.2019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16953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0089-A98F-4CEF-9293-EA10E37EAA14}" type="datetime1">
              <a:rPr lang="tr-TR" smtClean="0"/>
              <a:t>22.09.2019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7761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9C7A9-8E09-44EC-80DD-65245804C5B5}" type="datetime1">
              <a:rPr lang="tr-TR" smtClean="0"/>
              <a:t>22.09.2019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9860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EDD2F-9335-4A52-AA43-F152A28A59A2}" type="datetime1">
              <a:rPr lang="tr-TR" smtClean="0"/>
              <a:t>22.09.2019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15262-EF65-481F-B3A6-90D0683DD1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1214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62.png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Sinyaller ve Sistemlere Giriş</a:t>
            </a:r>
            <a:endParaRPr lang="tr-TR" b="1" dirty="0">
              <a:solidFill>
                <a:srgbClr val="C00000"/>
              </a:solidFill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4871280"/>
            <a:ext cx="9144000" cy="1655762"/>
          </a:xfrm>
        </p:spPr>
        <p:txBody>
          <a:bodyPr/>
          <a:lstStyle/>
          <a:p>
            <a:r>
              <a:rPr lang="tr-TR" dirty="0" smtClean="0"/>
              <a:t>Yrd. Doç. Dr. Meriç Çetin</a:t>
            </a:r>
          </a:p>
          <a:p>
            <a:r>
              <a:rPr lang="tr-TR" dirty="0" smtClean="0"/>
              <a:t>versiyon091018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312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259307"/>
            <a:ext cx="10515600" cy="5917656"/>
          </a:xfrm>
        </p:spPr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Tek ve Çift Sinyaller:</a:t>
            </a:r>
          </a:p>
          <a:p>
            <a:endParaRPr lang="tr-TR" b="1" dirty="0">
              <a:solidFill>
                <a:srgbClr val="C00000"/>
              </a:solidFill>
            </a:endParaRPr>
          </a:p>
          <a:p>
            <a:endParaRPr lang="tr-TR" b="1" dirty="0" smtClean="0">
              <a:solidFill>
                <a:srgbClr val="C00000"/>
              </a:solidFill>
            </a:endParaRPr>
          </a:p>
          <a:p>
            <a:endParaRPr lang="tr-TR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tr-TR" b="1" dirty="0">
              <a:solidFill>
                <a:srgbClr val="C00000"/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431" y="1375968"/>
            <a:ext cx="6503514" cy="2059806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3207"/>
            <a:ext cx="5286375" cy="1123950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58535"/>
            <a:ext cx="5295900" cy="1152525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498" y="4420349"/>
            <a:ext cx="6883447" cy="2179375"/>
          </a:xfrm>
          <a:prstGeom prst="rect">
            <a:avLst/>
          </a:prstGeom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04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93" y="842797"/>
            <a:ext cx="11625614" cy="3933920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208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259307"/>
            <a:ext cx="10515600" cy="5917656"/>
          </a:xfrm>
        </p:spPr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Periyodik - </a:t>
            </a:r>
            <a:r>
              <a:rPr lang="tr-TR" b="1" dirty="0" err="1" smtClean="0">
                <a:solidFill>
                  <a:srgbClr val="C00000"/>
                </a:solidFill>
              </a:rPr>
              <a:t>Aperiyodik</a:t>
            </a:r>
            <a:r>
              <a:rPr lang="tr-TR" b="1" dirty="0" smtClean="0">
                <a:solidFill>
                  <a:srgbClr val="C00000"/>
                </a:solidFill>
              </a:rPr>
              <a:t> Sinyaller:</a:t>
            </a:r>
          </a:p>
          <a:p>
            <a:endParaRPr lang="tr-TR" b="1" dirty="0">
              <a:solidFill>
                <a:srgbClr val="C00000"/>
              </a:solidFill>
            </a:endParaRPr>
          </a:p>
          <a:p>
            <a:endParaRPr lang="tr-TR" b="1" dirty="0" smtClean="0">
              <a:solidFill>
                <a:srgbClr val="C00000"/>
              </a:solidFill>
            </a:endParaRPr>
          </a:p>
          <a:p>
            <a:endParaRPr lang="tr-TR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tr-TR" b="1" dirty="0">
              <a:solidFill>
                <a:srgbClr val="C00000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1078"/>
            <a:ext cx="8988188" cy="1771202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68350"/>
            <a:ext cx="5617191" cy="345476"/>
          </a:xfrm>
          <a:prstGeom prst="rect">
            <a:avLst/>
          </a:prstGeom>
        </p:spPr>
      </p:pic>
      <p:sp>
        <p:nvSpPr>
          <p:cNvPr id="6" name="5-Nokta Yıldız 5"/>
          <p:cNvSpPr/>
          <p:nvPr/>
        </p:nvSpPr>
        <p:spPr>
          <a:xfrm>
            <a:off x="464024" y="2922942"/>
            <a:ext cx="259307" cy="25377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50917"/>
            <a:ext cx="9007239" cy="2326046"/>
          </a:xfrm>
          <a:prstGeom prst="rect">
            <a:avLst/>
          </a:prstGeom>
        </p:spPr>
      </p:pic>
      <p:cxnSp>
        <p:nvCxnSpPr>
          <p:cNvPr id="7" name="Düz Bağlayıcı 6"/>
          <p:cNvCxnSpPr/>
          <p:nvPr/>
        </p:nvCxnSpPr>
        <p:spPr>
          <a:xfrm flipV="1">
            <a:off x="928047" y="1299722"/>
            <a:ext cx="2060812" cy="13648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Düz Bağlayıcı 8"/>
          <p:cNvCxnSpPr/>
          <p:nvPr/>
        </p:nvCxnSpPr>
        <p:spPr>
          <a:xfrm flipV="1">
            <a:off x="882327" y="4225802"/>
            <a:ext cx="2060812" cy="13648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219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507"/>
            <a:ext cx="10231240" cy="1821821"/>
          </a:xfrm>
          <a:prstGeom prst="rect">
            <a:avLst/>
          </a:prstGeom>
        </p:spPr>
      </p:pic>
      <p:sp>
        <p:nvSpPr>
          <p:cNvPr id="5" name="Sol Ayraç 4"/>
          <p:cNvSpPr/>
          <p:nvPr/>
        </p:nvSpPr>
        <p:spPr>
          <a:xfrm rot="16200000">
            <a:off x="8892499" y="185222"/>
            <a:ext cx="230050" cy="1937979"/>
          </a:xfrm>
          <a:prstGeom prst="leftBrac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85" y="2221295"/>
            <a:ext cx="10215855" cy="1509160"/>
          </a:xfrm>
          <a:prstGeom prst="rect">
            <a:avLst/>
          </a:prstGeom>
        </p:spPr>
      </p:pic>
      <p:sp>
        <p:nvSpPr>
          <p:cNvPr id="8" name="Sol Ayraç 7"/>
          <p:cNvSpPr/>
          <p:nvPr/>
        </p:nvSpPr>
        <p:spPr>
          <a:xfrm rot="16200000">
            <a:off x="9158616" y="2234651"/>
            <a:ext cx="230050" cy="1937979"/>
          </a:xfrm>
          <a:prstGeom prst="leftBrac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246" y="4001294"/>
            <a:ext cx="9152531" cy="2519946"/>
          </a:xfrm>
          <a:prstGeom prst="rect">
            <a:avLst/>
          </a:prstGeom>
        </p:spPr>
      </p:pic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037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259307"/>
            <a:ext cx="10515600" cy="5917656"/>
          </a:xfrm>
        </p:spPr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Enerji ve Güç Sinyalleri:</a:t>
            </a:r>
          </a:p>
          <a:p>
            <a:endParaRPr lang="tr-TR" b="1" dirty="0">
              <a:solidFill>
                <a:srgbClr val="C00000"/>
              </a:solidFill>
            </a:endParaRPr>
          </a:p>
          <a:p>
            <a:endParaRPr lang="tr-TR" b="1" dirty="0" smtClean="0">
              <a:solidFill>
                <a:srgbClr val="C00000"/>
              </a:solidFill>
            </a:endParaRPr>
          </a:p>
          <a:p>
            <a:endParaRPr lang="tr-TR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tr-TR" b="1" dirty="0">
              <a:solidFill>
                <a:srgbClr val="C00000"/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093" y="224589"/>
            <a:ext cx="6646459" cy="3318421"/>
          </a:xfrm>
          <a:prstGeom prst="rect">
            <a:avLst/>
          </a:prstGeom>
        </p:spPr>
      </p:pic>
      <p:pic>
        <p:nvPicPr>
          <p:cNvPr id="3074" name="Picture 2" descr="Ä°lgili resi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07" y="3009789"/>
            <a:ext cx="5976001" cy="334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Düz Bağlayıcı 4"/>
          <p:cNvCxnSpPr/>
          <p:nvPr/>
        </p:nvCxnSpPr>
        <p:spPr>
          <a:xfrm>
            <a:off x="6346208" y="504967"/>
            <a:ext cx="1556373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616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2175770" cy="53034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69028"/>
            <a:ext cx="9448800" cy="3481137"/>
          </a:xfrm>
          <a:prstGeom prst="rect">
            <a:avLst/>
          </a:prstGeom>
        </p:spPr>
      </p:pic>
      <p:cxnSp>
        <p:nvCxnSpPr>
          <p:cNvPr id="7" name="Düz Bağlayıcı 6"/>
          <p:cNvCxnSpPr/>
          <p:nvPr/>
        </p:nvCxnSpPr>
        <p:spPr>
          <a:xfrm>
            <a:off x="2621280" y="1721168"/>
            <a:ext cx="175260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197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16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7200"/>
            <a:ext cx="8401334" cy="533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4798071" cy="49952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99368"/>
            <a:ext cx="10148248" cy="4692907"/>
          </a:xfrm>
          <a:prstGeom prst="rect">
            <a:avLst/>
          </a:prstGeom>
        </p:spPr>
      </p:pic>
      <p:sp>
        <p:nvSpPr>
          <p:cNvPr id="6" name="5-Nokta Yıldız 5"/>
          <p:cNvSpPr/>
          <p:nvPr/>
        </p:nvSpPr>
        <p:spPr>
          <a:xfrm>
            <a:off x="249640" y="1199368"/>
            <a:ext cx="442415" cy="453741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17</a:t>
            </a:fld>
            <a:endParaRPr lang="tr-TR"/>
          </a:p>
        </p:txBody>
      </p:sp>
      <p:cxnSp>
        <p:nvCxnSpPr>
          <p:cNvPr id="9" name="Düz Bağlayıcı 8"/>
          <p:cNvCxnSpPr/>
          <p:nvPr/>
        </p:nvCxnSpPr>
        <p:spPr>
          <a:xfrm>
            <a:off x="1856096" y="818929"/>
            <a:ext cx="2251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0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8968150" cy="176787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36" y="2617801"/>
            <a:ext cx="9635494" cy="3559162"/>
          </a:xfrm>
          <a:prstGeom prst="rect">
            <a:avLst/>
          </a:prstGeom>
        </p:spPr>
      </p:pic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133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5691"/>
            <a:ext cx="9070075" cy="361820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0" y="4213898"/>
            <a:ext cx="6068351" cy="2423950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9545483" y="3636622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solidFill>
                  <a:srgbClr val="C00000"/>
                </a:solidFill>
              </a:rPr>
              <a:t>f(t) = ? </a:t>
            </a:r>
            <a:endParaRPr lang="tr-TR" sz="2400" b="1" dirty="0">
              <a:solidFill>
                <a:srgbClr val="C00000"/>
              </a:solidFill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44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187704"/>
            <a:ext cx="10515600" cy="781287"/>
          </a:xfrm>
        </p:spPr>
        <p:txBody>
          <a:bodyPr/>
          <a:lstStyle/>
          <a:p>
            <a:r>
              <a:rPr lang="tr-TR" b="1" dirty="0">
                <a:solidFill>
                  <a:srgbClr val="C00000"/>
                </a:solidFill>
              </a:rPr>
              <a:t>Sinyaller ve Sınıflandırılmaları</a:t>
            </a:r>
            <a:r>
              <a:rPr lang="tr-TR" b="1" dirty="0" smtClean="0">
                <a:solidFill>
                  <a:srgbClr val="C00000"/>
                </a:solidFill>
              </a:rPr>
              <a:t> </a:t>
            </a:r>
            <a:endParaRPr lang="tr-TR" b="1" dirty="0">
              <a:solidFill>
                <a:srgbClr val="C00000"/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337481"/>
            <a:ext cx="10515600" cy="4839482"/>
          </a:xfrm>
        </p:spPr>
        <p:txBody>
          <a:bodyPr/>
          <a:lstStyle/>
          <a:p>
            <a:pPr algn="just"/>
            <a:r>
              <a:rPr lang="tr-TR" sz="2400" dirty="0"/>
              <a:t>Bir </a:t>
            </a:r>
            <a:r>
              <a:rPr lang="tr-TR" sz="2400" b="1" dirty="0">
                <a:solidFill>
                  <a:srgbClr val="C00000"/>
                </a:solidFill>
              </a:rPr>
              <a:t>sinyal</a:t>
            </a:r>
            <a:r>
              <a:rPr lang="tr-TR" sz="2400" dirty="0"/>
              <a:t>, fiziksel bir büyüklüğü veya değişkeni temsil eden </a:t>
            </a:r>
            <a:r>
              <a:rPr lang="tr-TR" sz="2400" dirty="0" smtClean="0"/>
              <a:t>bir fonksiyon </a:t>
            </a:r>
            <a:r>
              <a:rPr lang="tr-TR" sz="2400" dirty="0"/>
              <a:t>olup, bir </a:t>
            </a:r>
            <a:r>
              <a:rPr lang="tr-TR" sz="2400" dirty="0" smtClean="0"/>
              <a:t>olgunun doğasına </a:t>
            </a:r>
            <a:r>
              <a:rPr lang="tr-TR" sz="2400" dirty="0"/>
              <a:t>veya davranışına ilişkin </a:t>
            </a:r>
            <a:r>
              <a:rPr lang="tr-TR" sz="2400" dirty="0" smtClean="0"/>
              <a:t>bilgiler içerir. </a:t>
            </a:r>
          </a:p>
          <a:p>
            <a:pPr algn="just"/>
            <a:r>
              <a:rPr lang="tr-TR" sz="2400" dirty="0" smtClean="0"/>
              <a:t>Doğada </a:t>
            </a:r>
            <a:r>
              <a:rPr lang="tr-TR" sz="2400" dirty="0"/>
              <a:t>karşımıza çıkan tüm </a:t>
            </a:r>
            <a:r>
              <a:rPr lang="tr-TR" sz="2400" dirty="0" smtClean="0"/>
              <a:t>sinyallerin </a:t>
            </a:r>
            <a:r>
              <a:rPr lang="tr-TR" sz="2400" u="sng" dirty="0"/>
              <a:t>ortak özelliği</a:t>
            </a:r>
            <a:r>
              <a:rPr lang="tr-TR" sz="2400" dirty="0"/>
              <a:t>, </a:t>
            </a:r>
            <a:r>
              <a:rPr lang="tr-TR" sz="2400" dirty="0" smtClean="0"/>
              <a:t>daha sonra x(t) </a:t>
            </a:r>
            <a:r>
              <a:rPr lang="tr-TR" sz="2400" dirty="0"/>
              <a:t>veya </a:t>
            </a:r>
            <a:r>
              <a:rPr lang="tr-TR" sz="2400" dirty="0" smtClean="0"/>
              <a:t>x[n] </a:t>
            </a:r>
            <a:r>
              <a:rPr lang="tr-TR" sz="2400" dirty="0"/>
              <a:t>şeklinde gösterileceği gibi genellikle bağımsız değişken olarak zamanın </a:t>
            </a:r>
            <a:r>
              <a:rPr lang="tr-TR" sz="2400" dirty="0" smtClean="0"/>
              <a:t>bir fonksiyonu olmasıdır.</a:t>
            </a:r>
          </a:p>
          <a:p>
            <a:pPr marL="0" indent="0" algn="ctr">
              <a:buNone/>
            </a:pP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86" y="3517427"/>
            <a:ext cx="8715375" cy="2552700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706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5691"/>
            <a:ext cx="9070075" cy="361820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0" y="4213898"/>
            <a:ext cx="6068351" cy="242395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032" y="5630174"/>
            <a:ext cx="4083764" cy="777232"/>
          </a:xfrm>
          <a:prstGeom prst="rect">
            <a:avLst/>
          </a:prstGeom>
        </p:spPr>
      </p:pic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472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36" y="365125"/>
            <a:ext cx="8879006" cy="2011115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699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36" y="365125"/>
            <a:ext cx="8879006" cy="2011115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22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4"/>
          <a:srcRect t="30727"/>
          <a:stretch/>
        </p:blipFill>
        <p:spPr>
          <a:xfrm>
            <a:off x="715370" y="2402006"/>
            <a:ext cx="9465859" cy="434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7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957179" cy="4920624"/>
          </a:xfrm>
          <a:prstGeom prst="rect">
            <a:avLst/>
          </a:prstGeom>
        </p:spPr>
      </p:pic>
      <p:sp>
        <p:nvSpPr>
          <p:cNvPr id="5" name="5-Nokta Yıldız 4"/>
          <p:cNvSpPr/>
          <p:nvPr/>
        </p:nvSpPr>
        <p:spPr>
          <a:xfrm>
            <a:off x="279779" y="365125"/>
            <a:ext cx="442415" cy="453741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889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0218"/>
            <a:ext cx="8917398" cy="143829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62" y="2459866"/>
            <a:ext cx="9680318" cy="3476910"/>
          </a:xfrm>
          <a:prstGeom prst="rect">
            <a:avLst/>
          </a:prstGeom>
        </p:spPr>
      </p:pic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498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9774621" cy="94506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646" y="837655"/>
            <a:ext cx="4628894" cy="4217159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34" y="2573706"/>
            <a:ext cx="5921890" cy="2481108"/>
          </a:xfrm>
          <a:prstGeom prst="rect">
            <a:avLst/>
          </a:prstGeom>
        </p:spPr>
      </p:pic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919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/>
          <a:srcRect b="58317"/>
          <a:stretch/>
        </p:blipFill>
        <p:spPr>
          <a:xfrm>
            <a:off x="923043" y="1078217"/>
            <a:ext cx="9435607" cy="2782966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426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/>
          <a:srcRect t="35870"/>
          <a:stretch/>
        </p:blipFill>
        <p:spPr>
          <a:xfrm>
            <a:off x="838200" y="777240"/>
            <a:ext cx="8892654" cy="4035313"/>
          </a:xfrm>
          <a:prstGeom prst="rect">
            <a:avLst/>
          </a:prstGeom>
        </p:spPr>
      </p:pic>
      <p:cxnSp>
        <p:nvCxnSpPr>
          <p:cNvPr id="6" name="Düz Ok Bağlayıcısı 5"/>
          <p:cNvCxnSpPr/>
          <p:nvPr/>
        </p:nvCxnSpPr>
        <p:spPr>
          <a:xfrm>
            <a:off x="6957401" y="2734329"/>
            <a:ext cx="0" cy="1151414"/>
          </a:xfrm>
          <a:prstGeom prst="straightConnector1">
            <a:avLst/>
          </a:prstGeom>
          <a:ln w="889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35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58" y="3439236"/>
            <a:ext cx="8179126" cy="321541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37" y="101953"/>
            <a:ext cx="7741267" cy="3355869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114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-Nokta Yıldız 5"/>
          <p:cNvSpPr/>
          <p:nvPr/>
        </p:nvSpPr>
        <p:spPr>
          <a:xfrm>
            <a:off x="249640" y="1199368"/>
            <a:ext cx="442415" cy="453741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759"/>
            <a:ext cx="4558632" cy="439868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99368"/>
            <a:ext cx="9670576" cy="4655745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29</a:t>
            </a:fld>
            <a:endParaRPr lang="tr-TR"/>
          </a:p>
        </p:txBody>
      </p:sp>
      <p:cxnSp>
        <p:nvCxnSpPr>
          <p:cNvPr id="9" name="Düz Bağlayıcı 8"/>
          <p:cNvCxnSpPr/>
          <p:nvPr/>
        </p:nvCxnSpPr>
        <p:spPr>
          <a:xfrm>
            <a:off x="1825616" y="727489"/>
            <a:ext cx="2251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07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259307"/>
            <a:ext cx="10515600" cy="5917656"/>
          </a:xfrm>
        </p:spPr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Sürekli ve Ayrık Zamanlı Sinyaller:</a:t>
            </a:r>
            <a:endParaRPr lang="tr-TR" b="1" dirty="0">
              <a:solidFill>
                <a:srgbClr val="C00000"/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003" y="1625479"/>
            <a:ext cx="8404620" cy="276072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69" y="952114"/>
            <a:ext cx="10975130" cy="45781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189" y="4892259"/>
            <a:ext cx="7067621" cy="751148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153" y="5872709"/>
            <a:ext cx="4564546" cy="519806"/>
          </a:xfrm>
          <a:prstGeom prst="rect">
            <a:avLst/>
          </a:prstGeom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638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395" y="1228299"/>
            <a:ext cx="7168074" cy="543863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44" y="169874"/>
            <a:ext cx="11796711" cy="863174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7703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5-Nokta Yıldız 4"/>
          <p:cNvSpPr/>
          <p:nvPr/>
        </p:nvSpPr>
        <p:spPr>
          <a:xfrm>
            <a:off x="279779" y="365125"/>
            <a:ext cx="442415" cy="453741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65125"/>
            <a:ext cx="10352964" cy="4845781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768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9256"/>
            <a:ext cx="10120952" cy="789578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324" y="3333169"/>
            <a:ext cx="9210828" cy="2978731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23771"/>
            <a:ext cx="11006335" cy="1851654"/>
          </a:xfrm>
          <a:prstGeom prst="rect">
            <a:avLst/>
          </a:prstGeom>
        </p:spPr>
      </p:pic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631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869230" cy="1054242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>
            <a:off x="838200" y="723331"/>
            <a:ext cx="2641979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76" y="1825626"/>
            <a:ext cx="9543638" cy="5003900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390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cxnSp>
        <p:nvCxnSpPr>
          <p:cNvPr id="6" name="Düz Bağlayıcı 5"/>
          <p:cNvCxnSpPr/>
          <p:nvPr/>
        </p:nvCxnSpPr>
        <p:spPr>
          <a:xfrm>
            <a:off x="838200" y="764275"/>
            <a:ext cx="2641979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780"/>
            <a:ext cx="2686050" cy="44767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34" y="904977"/>
            <a:ext cx="9629634" cy="1841296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445" y="2225729"/>
            <a:ext cx="5547521" cy="4338843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529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3885140" cy="330911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/>
          <a:srcRect b="35733"/>
          <a:stretch/>
        </p:blipFill>
        <p:spPr>
          <a:xfrm>
            <a:off x="3063161" y="1265003"/>
            <a:ext cx="7081762" cy="987349"/>
          </a:xfrm>
          <a:prstGeom prst="rect">
            <a:avLst/>
          </a:prstGeom>
        </p:spPr>
      </p:pic>
      <p:cxnSp>
        <p:nvCxnSpPr>
          <p:cNvPr id="7" name="Düz Bağlayıcı 6"/>
          <p:cNvCxnSpPr/>
          <p:nvPr/>
        </p:nvCxnSpPr>
        <p:spPr>
          <a:xfrm>
            <a:off x="922402" y="689692"/>
            <a:ext cx="3703946" cy="3652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soru işareti ile ilgili görsel sonuc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802" y="3029227"/>
            <a:ext cx="2087596" cy="218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35</a:t>
            </a:fld>
            <a:endParaRPr lang="tr-TR"/>
          </a:p>
        </p:txBody>
      </p:sp>
      <p:pic>
        <p:nvPicPr>
          <p:cNvPr id="13" name="Resim 12"/>
          <p:cNvPicPr>
            <a:picLocks noChangeAspect="1"/>
          </p:cNvPicPr>
          <p:nvPr/>
        </p:nvPicPr>
        <p:blipFill rotWithShape="1">
          <a:blip r:embed="rId3"/>
          <a:srcRect t="65384" r="67665"/>
          <a:stretch/>
        </p:blipFill>
        <p:spPr>
          <a:xfrm>
            <a:off x="4789422" y="3803266"/>
            <a:ext cx="2731530" cy="63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6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402" y="4145484"/>
            <a:ext cx="6515628" cy="415339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3885140" cy="330911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4"/>
          <a:srcRect t="36350"/>
          <a:stretch/>
        </p:blipFill>
        <p:spPr>
          <a:xfrm>
            <a:off x="922402" y="937271"/>
            <a:ext cx="6290958" cy="868680"/>
          </a:xfrm>
          <a:prstGeom prst="rect">
            <a:avLst/>
          </a:prstGeom>
        </p:spPr>
      </p:pic>
      <p:cxnSp>
        <p:nvCxnSpPr>
          <p:cNvPr id="7" name="Düz Bağlayıcı 6"/>
          <p:cNvCxnSpPr/>
          <p:nvPr/>
        </p:nvCxnSpPr>
        <p:spPr>
          <a:xfrm>
            <a:off x="922402" y="689692"/>
            <a:ext cx="3703946" cy="3652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037" y="1191368"/>
            <a:ext cx="6251965" cy="597901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403" y="2980495"/>
            <a:ext cx="6515628" cy="530903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402" y="3540698"/>
            <a:ext cx="6515628" cy="542969"/>
          </a:xfrm>
          <a:prstGeom prst="rect">
            <a:avLst/>
          </a:prstGeom>
        </p:spPr>
      </p:pic>
      <p:pic>
        <p:nvPicPr>
          <p:cNvPr id="11" name="Picture 6" descr="soru işareti ile ilgili görsel sonuc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030" y="2615512"/>
            <a:ext cx="1999702" cy="209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36</a:t>
            </a:fld>
            <a:endParaRPr lang="tr-TR"/>
          </a:p>
        </p:txBody>
      </p:sp>
      <p:sp>
        <p:nvSpPr>
          <p:cNvPr id="12" name="Metin kutusu 11"/>
          <p:cNvSpPr txBox="1"/>
          <p:nvPr/>
        </p:nvSpPr>
        <p:spPr>
          <a:xfrm>
            <a:off x="838200" y="2459101"/>
            <a:ext cx="1080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b="1" dirty="0" smtClean="0">
                <a:solidFill>
                  <a:srgbClr val="C00000"/>
                </a:solidFill>
              </a:rPr>
              <a:t>Ödev</a:t>
            </a:r>
            <a:endParaRPr lang="tr-TR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07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68" y="365125"/>
            <a:ext cx="9752463" cy="5839868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 flipV="1">
            <a:off x="7345680" y="1524000"/>
            <a:ext cx="2971800" cy="1524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404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2269"/>
            <a:ext cx="10453743" cy="5346143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282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76" y="365125"/>
            <a:ext cx="9233848" cy="5914829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298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03" y="214998"/>
            <a:ext cx="11037700" cy="6233870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26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827" y="365125"/>
            <a:ext cx="8687937" cy="6077880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084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İçerik Yer Tutucus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3" y="133113"/>
            <a:ext cx="3918309" cy="6492875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990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2"/>
          <a:srcRect t="19096"/>
          <a:stretch/>
        </p:blipFill>
        <p:spPr>
          <a:xfrm>
            <a:off x="1990542" y="2241550"/>
            <a:ext cx="9797075" cy="4114800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187704"/>
            <a:ext cx="10515600" cy="781287"/>
          </a:xfrm>
        </p:spPr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Sistemler </a:t>
            </a:r>
            <a:r>
              <a:rPr lang="tr-TR" b="1" dirty="0">
                <a:solidFill>
                  <a:srgbClr val="C00000"/>
                </a:solidFill>
              </a:rPr>
              <a:t>ve Sınıflandırılmaları</a:t>
            </a:r>
            <a:r>
              <a:rPr lang="tr-TR" b="1" dirty="0" smtClean="0">
                <a:solidFill>
                  <a:srgbClr val="C00000"/>
                </a:solidFill>
              </a:rPr>
              <a:t> </a:t>
            </a:r>
            <a:endParaRPr lang="tr-TR" b="1" dirty="0">
              <a:solidFill>
                <a:srgbClr val="C00000"/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105469"/>
            <a:ext cx="10515600" cy="4839482"/>
          </a:xfrm>
        </p:spPr>
        <p:txBody>
          <a:bodyPr/>
          <a:lstStyle/>
          <a:p>
            <a:pPr algn="just"/>
            <a:r>
              <a:rPr lang="tr-TR" dirty="0"/>
              <a:t>Bir sistem, girişine uygulanan bir sinyali belli bir matematiksel kurala </a:t>
            </a:r>
            <a:r>
              <a:rPr lang="tr-TR" dirty="0" smtClean="0"/>
              <a:t>göre işleyerek çıkışında bir </a:t>
            </a:r>
            <a:r>
              <a:rPr lang="tr-TR" dirty="0"/>
              <a:t>sinyal üreten mekanizmadır</a:t>
            </a:r>
            <a:r>
              <a:rPr lang="tr-TR" dirty="0" smtClean="0"/>
              <a:t>.</a:t>
            </a:r>
          </a:p>
          <a:p>
            <a:pPr marL="0" indent="0" algn="ctr">
              <a:buNone/>
            </a:pP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4647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187704"/>
            <a:ext cx="10515600" cy="781287"/>
          </a:xfrm>
        </p:spPr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Sistemler </a:t>
            </a:r>
            <a:r>
              <a:rPr lang="tr-TR" b="1" dirty="0">
                <a:solidFill>
                  <a:srgbClr val="C00000"/>
                </a:solidFill>
              </a:rPr>
              <a:t>ve Sınıflandırılmaları</a:t>
            </a:r>
            <a:r>
              <a:rPr lang="tr-TR" b="1" dirty="0" smtClean="0">
                <a:solidFill>
                  <a:srgbClr val="C00000"/>
                </a:solidFill>
              </a:rPr>
              <a:t> </a:t>
            </a:r>
            <a:endParaRPr lang="tr-TR" b="1" dirty="0">
              <a:solidFill>
                <a:srgbClr val="C00000"/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105469"/>
            <a:ext cx="10515600" cy="4839482"/>
          </a:xfrm>
        </p:spPr>
        <p:txBody>
          <a:bodyPr/>
          <a:lstStyle/>
          <a:p>
            <a:pPr algn="just"/>
            <a:r>
              <a:rPr lang="tr-TR" sz="2400" dirty="0"/>
              <a:t>Bir sistem, girişine uygulanan bir sinyali belli bir matematiksel kurala </a:t>
            </a:r>
            <a:r>
              <a:rPr lang="tr-TR" sz="2400" dirty="0" smtClean="0"/>
              <a:t>göre işleyerek çıkışında bir </a:t>
            </a:r>
            <a:r>
              <a:rPr lang="tr-TR" sz="2400" dirty="0"/>
              <a:t>sinyal üreten mekanizmadır</a:t>
            </a:r>
            <a:r>
              <a:rPr lang="tr-TR" sz="2400" dirty="0" smtClean="0"/>
              <a:t>.</a:t>
            </a:r>
          </a:p>
          <a:p>
            <a:pPr marL="0" indent="0" algn="ctr">
              <a:buNone/>
            </a:pP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660" y="2461219"/>
            <a:ext cx="7307540" cy="303363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720" y="5374612"/>
            <a:ext cx="3968599" cy="283472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978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142" y="1690688"/>
            <a:ext cx="8263500" cy="374005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768" y="1027906"/>
            <a:ext cx="4018681" cy="405109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959" y="5876995"/>
            <a:ext cx="4515308" cy="299968"/>
          </a:xfrm>
          <a:prstGeom prst="rect">
            <a:avLst/>
          </a:prstGeom>
        </p:spPr>
      </p:pic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342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187704"/>
            <a:ext cx="10515600" cy="781287"/>
          </a:xfrm>
        </p:spPr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Sistemler</a:t>
            </a:r>
            <a:endParaRPr lang="tr-TR" b="1" dirty="0">
              <a:solidFill>
                <a:srgbClr val="C00000"/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105469"/>
            <a:ext cx="10515600" cy="4839482"/>
          </a:xfrm>
        </p:spPr>
        <p:txBody>
          <a:bodyPr/>
          <a:lstStyle/>
          <a:p>
            <a:pPr marL="0" indent="0" algn="ctr">
              <a:buNone/>
            </a:pP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/>
          <a:srcRect b="2508"/>
          <a:stretch/>
        </p:blipFill>
        <p:spPr>
          <a:xfrm>
            <a:off x="1066799" y="1105469"/>
            <a:ext cx="9011298" cy="4839482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45</a:t>
            </a:fld>
            <a:endParaRPr lang="tr-TR"/>
          </a:p>
        </p:txBody>
      </p:sp>
      <p:sp>
        <p:nvSpPr>
          <p:cNvPr id="6" name="5-Nokta Yıldız 5"/>
          <p:cNvSpPr/>
          <p:nvPr/>
        </p:nvSpPr>
        <p:spPr>
          <a:xfrm>
            <a:off x="1584960" y="5273040"/>
            <a:ext cx="563880" cy="487680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091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46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50" y="658572"/>
            <a:ext cx="4924990" cy="580004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100" y="1446711"/>
            <a:ext cx="6893420" cy="4618515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6858000" y="196907"/>
            <a:ext cx="286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solidFill>
                  <a:srgbClr val="C00000"/>
                </a:solidFill>
              </a:rPr>
              <a:t>Fark denklemi örneği</a:t>
            </a:r>
            <a:endParaRPr lang="tr-TR" sz="2400" b="1" dirty="0">
              <a:solidFill>
                <a:srgbClr val="C00000"/>
              </a:solidFill>
            </a:endParaRPr>
          </a:p>
        </p:txBody>
      </p:sp>
      <p:sp>
        <p:nvSpPr>
          <p:cNvPr id="8" name="Metin kutusu 7"/>
          <p:cNvSpPr txBox="1"/>
          <p:nvPr/>
        </p:nvSpPr>
        <p:spPr>
          <a:xfrm>
            <a:off x="463783" y="196907"/>
            <a:ext cx="376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solidFill>
                  <a:srgbClr val="C00000"/>
                </a:solidFill>
              </a:rPr>
              <a:t>Diferansiyel denklem örneği</a:t>
            </a:r>
            <a:endParaRPr lang="tr-TR" sz="2400" b="1" dirty="0">
              <a:solidFill>
                <a:srgbClr val="C00000"/>
              </a:solidFill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5207140" y="0"/>
            <a:ext cx="0" cy="685800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2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259307"/>
            <a:ext cx="10515600" cy="5917656"/>
          </a:xfrm>
        </p:spPr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Sürekli ve Ayrık Zamanlı Sistemler:</a:t>
            </a:r>
          </a:p>
          <a:p>
            <a:endParaRPr lang="tr-TR" b="1" dirty="0">
              <a:solidFill>
                <a:srgbClr val="C00000"/>
              </a:solidFill>
            </a:endParaRPr>
          </a:p>
          <a:p>
            <a:endParaRPr lang="tr-TR" b="1" dirty="0" smtClean="0">
              <a:solidFill>
                <a:srgbClr val="C00000"/>
              </a:solidFill>
            </a:endParaRPr>
          </a:p>
          <a:p>
            <a:endParaRPr lang="tr-TR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tr-TR" b="1" dirty="0">
              <a:solidFill>
                <a:srgbClr val="C00000"/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79" y="3577916"/>
            <a:ext cx="9650266" cy="168912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079" y="971194"/>
            <a:ext cx="8727957" cy="2189051"/>
          </a:xfrm>
          <a:prstGeom prst="rect">
            <a:avLst/>
          </a:prstGeom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941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48</a:t>
            </a:fld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449" y="365125"/>
            <a:ext cx="6864828" cy="5404226"/>
          </a:xfrm>
          <a:prstGeom prst="rect">
            <a:avLst/>
          </a:prstGeom>
        </p:spPr>
      </p:pic>
      <p:sp>
        <p:nvSpPr>
          <p:cNvPr id="9" name="Sol Ok 8"/>
          <p:cNvSpPr/>
          <p:nvPr/>
        </p:nvSpPr>
        <p:spPr>
          <a:xfrm>
            <a:off x="3357684" y="2328271"/>
            <a:ext cx="902322" cy="80755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Metin kutusu 9"/>
          <p:cNvSpPr txBox="1"/>
          <p:nvPr/>
        </p:nvSpPr>
        <p:spPr>
          <a:xfrm>
            <a:off x="1922760" y="2036516"/>
            <a:ext cx="1351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>
                <a:solidFill>
                  <a:srgbClr val="C00000"/>
                </a:solidFill>
              </a:rPr>
              <a:t>Dijital?</a:t>
            </a:r>
          </a:p>
          <a:p>
            <a:r>
              <a:rPr lang="tr-TR" sz="2400" b="1" dirty="0">
                <a:solidFill>
                  <a:srgbClr val="C00000"/>
                </a:solidFill>
              </a:rPr>
              <a:t>Ayrık?</a:t>
            </a:r>
          </a:p>
          <a:p>
            <a:r>
              <a:rPr lang="tr-TR" sz="2400" b="1" dirty="0" smtClean="0">
                <a:solidFill>
                  <a:srgbClr val="C00000"/>
                </a:solidFill>
              </a:rPr>
              <a:t>Analog</a:t>
            </a:r>
            <a:r>
              <a:rPr lang="tr-TR" sz="2400" b="1" dirty="0" smtClean="0">
                <a:solidFill>
                  <a:srgbClr val="C00000"/>
                </a:solidFill>
              </a:rPr>
              <a:t>?</a:t>
            </a:r>
          </a:p>
          <a:p>
            <a:r>
              <a:rPr lang="tr-TR" sz="2400" b="1" dirty="0" smtClean="0">
                <a:solidFill>
                  <a:srgbClr val="C00000"/>
                </a:solidFill>
              </a:rPr>
              <a:t>Sürekli?</a:t>
            </a:r>
            <a:endParaRPr lang="tr-TR" sz="24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99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49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2" y="253799"/>
            <a:ext cx="10005206" cy="1929843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242" y="2220930"/>
            <a:ext cx="4674491" cy="357187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480" y="2972594"/>
            <a:ext cx="7924758" cy="285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8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9576"/>
            <a:ext cx="9684224" cy="4255189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78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86" y="365125"/>
            <a:ext cx="9970827" cy="5998281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518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43" y="548327"/>
            <a:ext cx="10052713" cy="3143131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875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259307"/>
            <a:ext cx="10515600" cy="5917656"/>
          </a:xfrm>
        </p:spPr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Bellekli ve Belleksiz Sistemler:</a:t>
            </a:r>
          </a:p>
          <a:p>
            <a:endParaRPr lang="tr-TR" b="1" dirty="0">
              <a:solidFill>
                <a:srgbClr val="C00000"/>
              </a:solidFill>
            </a:endParaRPr>
          </a:p>
          <a:p>
            <a:endParaRPr lang="tr-TR" b="1" dirty="0" smtClean="0">
              <a:solidFill>
                <a:srgbClr val="C00000"/>
              </a:solidFill>
            </a:endParaRPr>
          </a:p>
          <a:p>
            <a:endParaRPr lang="tr-TR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tr-TR" b="1" dirty="0">
              <a:solidFill>
                <a:srgbClr val="C00000"/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262062"/>
            <a:ext cx="10858500" cy="4333875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4817660" y="2101755"/>
            <a:ext cx="114641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Düz Bağlayıcı 8"/>
          <p:cNvCxnSpPr/>
          <p:nvPr/>
        </p:nvCxnSpPr>
        <p:spPr>
          <a:xfrm>
            <a:off x="680398" y="3693083"/>
            <a:ext cx="114641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786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259307"/>
            <a:ext cx="10515600" cy="5917656"/>
          </a:xfrm>
        </p:spPr>
        <p:txBody>
          <a:bodyPr/>
          <a:lstStyle/>
          <a:p>
            <a:r>
              <a:rPr lang="tr-TR" b="1" dirty="0" err="1" smtClean="0">
                <a:solidFill>
                  <a:srgbClr val="C00000"/>
                </a:solidFill>
              </a:rPr>
              <a:t>Nedensel</a:t>
            </a:r>
            <a:r>
              <a:rPr lang="tr-TR" b="1" dirty="0" smtClean="0">
                <a:solidFill>
                  <a:srgbClr val="C00000"/>
                </a:solidFill>
              </a:rPr>
              <a:t> ve </a:t>
            </a:r>
            <a:r>
              <a:rPr lang="tr-TR" b="1" dirty="0" err="1" smtClean="0">
                <a:solidFill>
                  <a:srgbClr val="C00000"/>
                </a:solidFill>
              </a:rPr>
              <a:t>Nedensel</a:t>
            </a:r>
            <a:r>
              <a:rPr lang="tr-TR" b="1" dirty="0" smtClean="0">
                <a:solidFill>
                  <a:srgbClr val="C00000"/>
                </a:solidFill>
              </a:rPr>
              <a:t>-Olmayan Sistemler:</a:t>
            </a:r>
          </a:p>
          <a:p>
            <a:endParaRPr lang="tr-TR" b="1" dirty="0">
              <a:solidFill>
                <a:srgbClr val="C00000"/>
              </a:solidFill>
            </a:endParaRPr>
          </a:p>
          <a:p>
            <a:endParaRPr lang="tr-TR" b="1" dirty="0" smtClean="0">
              <a:solidFill>
                <a:srgbClr val="C00000"/>
              </a:solidFill>
            </a:endParaRPr>
          </a:p>
          <a:p>
            <a:endParaRPr lang="tr-TR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tr-TR" b="1" dirty="0">
              <a:solidFill>
                <a:srgbClr val="C00000"/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9" y="1118900"/>
            <a:ext cx="11677802" cy="3480393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 flipV="1">
            <a:off x="7613460" y="1897036"/>
            <a:ext cx="1557836" cy="8188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53</a:t>
            </a:fld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765" y="4556706"/>
            <a:ext cx="3902870" cy="212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8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259307"/>
            <a:ext cx="10515600" cy="5917656"/>
          </a:xfrm>
        </p:spPr>
        <p:txBody>
          <a:bodyPr/>
          <a:lstStyle/>
          <a:p>
            <a:r>
              <a:rPr lang="tr-TR" b="1" dirty="0" err="1" smtClean="0">
                <a:solidFill>
                  <a:srgbClr val="C00000"/>
                </a:solidFill>
              </a:rPr>
              <a:t>Nedensel</a:t>
            </a:r>
            <a:r>
              <a:rPr lang="tr-TR" b="1" dirty="0" smtClean="0">
                <a:solidFill>
                  <a:srgbClr val="C00000"/>
                </a:solidFill>
              </a:rPr>
              <a:t> ve </a:t>
            </a:r>
            <a:r>
              <a:rPr lang="tr-TR" b="1" dirty="0" err="1" smtClean="0">
                <a:solidFill>
                  <a:srgbClr val="C00000"/>
                </a:solidFill>
              </a:rPr>
              <a:t>Nedensel</a:t>
            </a:r>
            <a:r>
              <a:rPr lang="tr-TR" b="1" dirty="0" smtClean="0">
                <a:solidFill>
                  <a:srgbClr val="C00000"/>
                </a:solidFill>
              </a:rPr>
              <a:t>-Olmayan Sistemler:</a:t>
            </a:r>
          </a:p>
          <a:p>
            <a:endParaRPr lang="tr-TR" b="1" dirty="0">
              <a:solidFill>
                <a:srgbClr val="C00000"/>
              </a:solidFill>
            </a:endParaRPr>
          </a:p>
          <a:p>
            <a:endParaRPr lang="tr-TR" b="1" dirty="0" smtClean="0">
              <a:solidFill>
                <a:srgbClr val="C00000"/>
              </a:solidFill>
            </a:endParaRPr>
          </a:p>
          <a:p>
            <a:endParaRPr lang="tr-TR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tr-TR" b="1" dirty="0">
              <a:solidFill>
                <a:srgbClr val="C00000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01" y="1017112"/>
            <a:ext cx="11423198" cy="2736020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80" y="3753132"/>
            <a:ext cx="10941720" cy="539478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 flipV="1">
            <a:off x="4187872" y="1760560"/>
            <a:ext cx="2035507" cy="8188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54</a:t>
            </a:fld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737" y="4667534"/>
            <a:ext cx="4124183" cy="205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5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259307"/>
            <a:ext cx="10515600" cy="5917656"/>
          </a:xfrm>
        </p:spPr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Doğrusal ve Doğrusal-Olmayan Sistemler:</a:t>
            </a:r>
          </a:p>
          <a:p>
            <a:endParaRPr lang="tr-TR" b="1" dirty="0">
              <a:solidFill>
                <a:srgbClr val="C00000"/>
              </a:solidFill>
            </a:endParaRPr>
          </a:p>
          <a:p>
            <a:endParaRPr lang="tr-TR" b="1" dirty="0" smtClean="0">
              <a:solidFill>
                <a:srgbClr val="C00000"/>
              </a:solidFill>
            </a:endParaRPr>
          </a:p>
          <a:p>
            <a:endParaRPr lang="tr-TR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tr-TR" b="1" dirty="0">
              <a:solidFill>
                <a:srgbClr val="C00000"/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93" y="1090682"/>
            <a:ext cx="10677412" cy="75176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332" y="2147886"/>
            <a:ext cx="9705336" cy="4029077"/>
          </a:xfrm>
          <a:prstGeom prst="rect">
            <a:avLst/>
          </a:prstGeom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55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45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56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5014"/>
            <a:ext cx="8532481" cy="454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80" y="296758"/>
            <a:ext cx="4923736" cy="305773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091" y="296758"/>
            <a:ext cx="5707770" cy="2493229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1869743" y="4001294"/>
            <a:ext cx="3568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1" dirty="0" smtClean="0">
                <a:solidFill>
                  <a:srgbClr val="C00000"/>
                </a:solidFill>
              </a:rPr>
              <a:t>Peki…  </a:t>
            </a:r>
          </a:p>
          <a:p>
            <a:pPr algn="ctr"/>
            <a:r>
              <a:rPr lang="tr-TR" sz="2400" b="1" dirty="0" smtClean="0">
                <a:solidFill>
                  <a:srgbClr val="C00000"/>
                </a:solidFill>
              </a:rPr>
              <a:t>y = 2x + 3  </a:t>
            </a:r>
          </a:p>
          <a:p>
            <a:pPr algn="ctr"/>
            <a:r>
              <a:rPr lang="tr-TR" sz="2400" b="1" dirty="0" smtClean="0">
                <a:solidFill>
                  <a:srgbClr val="C00000"/>
                </a:solidFill>
              </a:rPr>
              <a:t>doğrusal bir sistem midir?</a:t>
            </a:r>
            <a:endParaRPr lang="tr-TR" sz="2400" b="1" dirty="0">
              <a:solidFill>
                <a:srgbClr val="C00000"/>
              </a:solidFill>
            </a:endParaRP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650" y="3849420"/>
            <a:ext cx="4772831" cy="2689492"/>
          </a:xfrm>
          <a:prstGeom prst="rect">
            <a:avLst/>
          </a:prstGeom>
        </p:spPr>
      </p:pic>
      <p:sp>
        <p:nvSpPr>
          <p:cNvPr id="9" name="Sağ Ok 8"/>
          <p:cNvSpPr/>
          <p:nvPr/>
        </p:nvSpPr>
        <p:spPr>
          <a:xfrm>
            <a:off x="2895092" y="5494078"/>
            <a:ext cx="2224585" cy="51861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57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532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46" y="365125"/>
            <a:ext cx="10393907" cy="5594610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58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346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259307"/>
            <a:ext cx="10515600" cy="5917656"/>
          </a:xfrm>
        </p:spPr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Zamanla Değişen ve Zamanla Değişmeyen Sistemler:</a:t>
            </a:r>
          </a:p>
          <a:p>
            <a:endParaRPr lang="tr-TR" b="1" dirty="0">
              <a:solidFill>
                <a:srgbClr val="C00000"/>
              </a:solidFill>
            </a:endParaRPr>
          </a:p>
          <a:p>
            <a:endParaRPr lang="tr-TR" b="1" dirty="0" smtClean="0">
              <a:solidFill>
                <a:srgbClr val="C00000"/>
              </a:solidFill>
            </a:endParaRPr>
          </a:p>
          <a:p>
            <a:endParaRPr lang="tr-TR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tr-TR" b="1" dirty="0">
              <a:solidFill>
                <a:srgbClr val="C00000"/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42" y="3886777"/>
            <a:ext cx="9448516" cy="229018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21532"/>
            <a:ext cx="10845279" cy="1903021"/>
          </a:xfrm>
          <a:prstGeom prst="rect">
            <a:avLst/>
          </a:prstGeom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59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823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62" y="365125"/>
            <a:ext cx="8920519" cy="5862777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295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259307"/>
            <a:ext cx="10515600" cy="5917656"/>
          </a:xfrm>
        </p:spPr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Zamanla Değişen ve Zamanla Değişmeyen Sistemler:</a:t>
            </a:r>
          </a:p>
          <a:p>
            <a:endParaRPr lang="tr-TR" b="1" dirty="0">
              <a:solidFill>
                <a:srgbClr val="C00000"/>
              </a:solidFill>
            </a:endParaRPr>
          </a:p>
          <a:p>
            <a:endParaRPr lang="tr-TR" b="1" dirty="0" smtClean="0">
              <a:solidFill>
                <a:srgbClr val="C00000"/>
              </a:solidFill>
            </a:endParaRPr>
          </a:p>
          <a:p>
            <a:endParaRPr lang="tr-TR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tr-TR" b="1" dirty="0">
              <a:solidFill>
                <a:srgbClr val="C00000"/>
              </a:solidFill>
            </a:endParaRPr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60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35" y="857131"/>
            <a:ext cx="6195178" cy="4670211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66" y="5668862"/>
            <a:ext cx="6445716" cy="36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8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/>
          <a:srcRect b="58776"/>
          <a:stretch/>
        </p:blipFill>
        <p:spPr>
          <a:xfrm>
            <a:off x="369285" y="136525"/>
            <a:ext cx="8698515" cy="2484755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61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/>
          <a:srcRect t="40718"/>
          <a:stretch/>
        </p:blipFill>
        <p:spPr>
          <a:xfrm>
            <a:off x="3082005" y="2783197"/>
            <a:ext cx="8698515" cy="357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6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679" y="365125"/>
            <a:ext cx="8806641" cy="5156082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62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210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51" y="105818"/>
            <a:ext cx="10327030" cy="6492875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63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387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Sistem Modelleme</a:t>
            </a:r>
            <a:endParaRPr lang="tr-TR" b="1" dirty="0">
              <a:solidFill>
                <a:srgbClr val="C00000"/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64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12" y="1557416"/>
            <a:ext cx="4077127" cy="362893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038" y="5193631"/>
            <a:ext cx="2648721" cy="31258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077" y="365125"/>
            <a:ext cx="6783941" cy="558434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814" y="6051636"/>
            <a:ext cx="3927179" cy="33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65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7555173" cy="87297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179" y="2271613"/>
            <a:ext cx="3301621" cy="3255337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135" y="1733714"/>
            <a:ext cx="4207562" cy="425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9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66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33" y="357686"/>
            <a:ext cx="3765112" cy="178494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900" y="2254383"/>
            <a:ext cx="2273732" cy="967184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900" y="3356504"/>
            <a:ext cx="2154955" cy="644790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321" y="4169239"/>
            <a:ext cx="2697935" cy="542981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646" y="4847157"/>
            <a:ext cx="2002240" cy="712662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772" y="258155"/>
            <a:ext cx="4244866" cy="1591825"/>
          </a:xfrm>
          <a:prstGeom prst="rect">
            <a:avLst/>
          </a:prstGeom>
        </p:spPr>
      </p:pic>
      <p:sp>
        <p:nvSpPr>
          <p:cNvPr id="11" name="Metin kutusu 10"/>
          <p:cNvSpPr txBox="1"/>
          <p:nvPr/>
        </p:nvSpPr>
        <p:spPr>
          <a:xfrm>
            <a:off x="6694639" y="95995"/>
            <a:ext cx="17947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m=1.0; % kg</a:t>
            </a:r>
            <a:br>
              <a:rPr lang="en-US" dirty="0"/>
            </a:br>
            <a:r>
              <a:rPr lang="en-US" dirty="0"/>
              <a:t>c=0.1; %</a:t>
            </a:r>
            <a:br>
              <a:rPr lang="en-US" dirty="0"/>
            </a:br>
            <a:r>
              <a:rPr lang="en-US" dirty="0"/>
              <a:t>k=0.1; %</a:t>
            </a:r>
            <a:br>
              <a:rPr lang="en-US" dirty="0"/>
            </a:br>
            <a:r>
              <a:rPr lang="en-US" dirty="0" err="1"/>
              <a:t>Num</a:t>
            </a:r>
            <a:r>
              <a:rPr lang="en-US" dirty="0"/>
              <a:t> = [1];</a:t>
            </a:r>
            <a:br>
              <a:rPr lang="en-US" dirty="0"/>
            </a:br>
            <a:r>
              <a:rPr lang="en-US" dirty="0"/>
              <a:t>Den=[m c k];</a:t>
            </a:r>
            <a:br>
              <a:rPr lang="en-US" dirty="0"/>
            </a:br>
            <a:r>
              <a:rPr lang="en-US" dirty="0"/>
              <a:t>Step (</a:t>
            </a:r>
            <a:r>
              <a:rPr lang="en-US" dirty="0" err="1"/>
              <a:t>Num</a:t>
            </a:r>
            <a:r>
              <a:rPr lang="en-US" dirty="0"/>
              <a:t>, Den) </a:t>
            </a:r>
            <a:br>
              <a:rPr lang="en-US" dirty="0"/>
            </a:br>
            <a:endParaRPr lang="tr-TR" dirty="0"/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820" y="2142628"/>
            <a:ext cx="4864792" cy="3921075"/>
          </a:xfrm>
          <a:prstGeom prst="rect">
            <a:avLst/>
          </a:prstGeom>
        </p:spPr>
      </p:pic>
      <p:sp>
        <p:nvSpPr>
          <p:cNvPr id="13" name="Sağ Ok 12"/>
          <p:cNvSpPr/>
          <p:nvPr/>
        </p:nvSpPr>
        <p:spPr>
          <a:xfrm>
            <a:off x="4581845" y="2728707"/>
            <a:ext cx="1201003" cy="1255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720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7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917" y="2466691"/>
            <a:ext cx="6813552" cy="328757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16" y="543493"/>
            <a:ext cx="4614152" cy="427175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66" y="185738"/>
            <a:ext cx="5982634" cy="3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6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Sinyalleri sınıflandıralım</a:t>
            </a:r>
            <a:endParaRPr lang="tr-TR" dirty="0"/>
          </a:p>
        </p:txBody>
      </p:sp>
      <p:sp>
        <p:nvSpPr>
          <p:cNvPr id="6" name="Alt Başlık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7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259307"/>
            <a:ext cx="10515600" cy="5917656"/>
          </a:xfrm>
        </p:spPr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Analog ve Dijital Sinyaller:</a:t>
            </a:r>
          </a:p>
          <a:p>
            <a:endParaRPr lang="tr-TR" b="1" dirty="0">
              <a:solidFill>
                <a:srgbClr val="C00000"/>
              </a:solidFill>
            </a:endParaRPr>
          </a:p>
          <a:p>
            <a:endParaRPr lang="tr-TR" b="1" dirty="0" smtClean="0">
              <a:solidFill>
                <a:srgbClr val="C00000"/>
              </a:solidFill>
            </a:endParaRPr>
          </a:p>
          <a:p>
            <a:r>
              <a:rPr lang="tr-TR" b="1" dirty="0" err="1" smtClean="0">
                <a:solidFill>
                  <a:srgbClr val="C00000"/>
                </a:solidFill>
              </a:rPr>
              <a:t>Deterministik</a:t>
            </a:r>
            <a:r>
              <a:rPr lang="tr-TR" b="1" dirty="0" smtClean="0">
                <a:solidFill>
                  <a:srgbClr val="C00000"/>
                </a:solidFill>
              </a:rPr>
              <a:t> ve Rasgele Sinyaller:</a:t>
            </a:r>
          </a:p>
          <a:p>
            <a:endParaRPr lang="tr-TR" b="1" dirty="0">
              <a:solidFill>
                <a:srgbClr val="C00000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05" y="837845"/>
            <a:ext cx="10381995" cy="79251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05" y="2349263"/>
            <a:ext cx="10381995" cy="1879954"/>
          </a:xfrm>
          <a:prstGeom prst="rect">
            <a:avLst/>
          </a:prstGeom>
        </p:spPr>
      </p:pic>
      <p:pic>
        <p:nvPicPr>
          <p:cNvPr id="1026" name="Picture 2" descr="noisy signal ile ilgili gÃ¶rsel sonuc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716" y="3976413"/>
            <a:ext cx="4950235" cy="278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4658707" y="5331332"/>
            <a:ext cx="165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Gürültülü sinyal</a:t>
            </a:r>
            <a:endParaRPr lang="tr-TR" dirty="0"/>
          </a:p>
        </p:txBody>
      </p:sp>
      <p:sp>
        <p:nvSpPr>
          <p:cNvPr id="5" name="Sağ Ok 4"/>
          <p:cNvSpPr/>
          <p:nvPr/>
        </p:nvSpPr>
        <p:spPr>
          <a:xfrm>
            <a:off x="6316790" y="5360918"/>
            <a:ext cx="555588" cy="31016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5262-EF65-481F-B3A6-90D0683DD137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169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288</Words>
  <Application>Microsoft Office PowerPoint</Application>
  <PresentationFormat>Geniş ekran</PresentationFormat>
  <Paragraphs>134</Paragraphs>
  <Slides>66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Teması</vt:lpstr>
      <vt:lpstr>Sinyaller ve Sistemlere Giriş</vt:lpstr>
      <vt:lpstr>Sinyaller ve Sınıflandırılmaları </vt:lpstr>
      <vt:lpstr>PowerPoint Sunusu</vt:lpstr>
      <vt:lpstr>PowerPoint Sunusu</vt:lpstr>
      <vt:lpstr>PowerPoint Sunusu</vt:lpstr>
      <vt:lpstr>PowerPoint Sunusu</vt:lpstr>
      <vt:lpstr>PowerPoint Sunusu</vt:lpstr>
      <vt:lpstr>Sinyalleri sınıflandıralım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Sistemler ve Sınıflandırılmaları </vt:lpstr>
      <vt:lpstr>Sistemler ve Sınıflandırılmaları </vt:lpstr>
      <vt:lpstr>PowerPoint Sunusu</vt:lpstr>
      <vt:lpstr>Sistemler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Sistem Modelleme</vt:lpstr>
      <vt:lpstr>PowerPoint Sunusu</vt:lpstr>
      <vt:lpstr>PowerPoint Sunusu</vt:lpstr>
    </vt:vector>
  </TitlesOfParts>
  <Company>Pamukkale Üniversitesi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Sinyaller ve Sistemler</dc:title>
  <dc:creator>Pau</dc:creator>
  <cp:lastModifiedBy>Pau</cp:lastModifiedBy>
  <cp:revision>92</cp:revision>
  <dcterms:created xsi:type="dcterms:W3CDTF">2017-10-02T12:04:48Z</dcterms:created>
  <dcterms:modified xsi:type="dcterms:W3CDTF">2019-09-22T14:01:42Z</dcterms:modified>
</cp:coreProperties>
</file>